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Lst>
  <p:notesMasterIdLst>
    <p:notesMasterId r:id="rId32"/>
  </p:notesMasterIdLst>
  <p:sldIdLst>
    <p:sldId id="300" r:id="rId6"/>
    <p:sldId id="338" r:id="rId7"/>
    <p:sldId id="302" r:id="rId8"/>
    <p:sldId id="259" r:id="rId9"/>
    <p:sldId id="324" r:id="rId10"/>
    <p:sldId id="325" r:id="rId11"/>
    <p:sldId id="326" r:id="rId12"/>
    <p:sldId id="303" r:id="rId13"/>
    <p:sldId id="304" r:id="rId14"/>
    <p:sldId id="305" r:id="rId15"/>
    <p:sldId id="320" r:id="rId16"/>
    <p:sldId id="322" r:id="rId17"/>
    <p:sldId id="321" r:id="rId18"/>
    <p:sldId id="317" r:id="rId19"/>
    <p:sldId id="327" r:id="rId20"/>
    <p:sldId id="319" r:id="rId21"/>
    <p:sldId id="328" r:id="rId22"/>
    <p:sldId id="339" r:id="rId23"/>
    <p:sldId id="330" r:id="rId24"/>
    <p:sldId id="331" r:id="rId25"/>
    <p:sldId id="332" r:id="rId26"/>
    <p:sldId id="333" r:id="rId27"/>
    <p:sldId id="334" r:id="rId28"/>
    <p:sldId id="337" r:id="rId29"/>
    <p:sldId id="31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127EB-B41F-47A3-92AD-055DBB52A3B4}" v="88" dt="2018-04-02T19:02:51.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59" autoAdjust="0"/>
  </p:normalViewPr>
  <p:slideViewPr>
    <p:cSldViewPr snapToGrid="0">
      <p:cViewPr>
        <p:scale>
          <a:sx n="76" d="100"/>
          <a:sy n="76" d="100"/>
        </p:scale>
        <p:origin x="67" y="22"/>
      </p:cViewPr>
      <p:guideLst/>
    </p:cSldViewPr>
  </p:slideViewPr>
  <p:notesTextViewPr>
    <p:cViewPr>
      <p:scale>
        <a:sx n="1" d="1"/>
        <a:sy n="1" d="1"/>
      </p:scale>
      <p:origin x="0" y="-46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6/25/2018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 mobile apps (built for Android and iOS, using Xamarin), and modern web apps will be developed to provide access to PolicyConnect. Both mobile apps and the web app rely on web services hosted in an API app. Sensitive configuration data, like connection strings, are stored in Key Vault and accessed on demand from the API App or Web App, so these settings never live in their file system.</a:t>
            </a:r>
          </a:p>
          <a:p>
            <a:endParaRPr lang="en-US" dirty="0"/>
          </a:p>
          <a:p>
            <a:r>
              <a:rPr lang="en-US" dirty="0"/>
              <a:t>The API App uses Azure Redis Cache to implement the cache aside pattern, caching data as it is retrieved from SQL Database.</a:t>
            </a:r>
          </a:p>
          <a:p>
            <a:endParaRPr lang="en-US" dirty="0"/>
          </a:p>
          <a:p>
            <a:r>
              <a:rPr lang="en-US" sz="1200" kern="1200" dirty="0">
                <a:solidFill>
                  <a:schemeClr val="tx1"/>
                </a:solidFill>
                <a:effectLst/>
                <a:latin typeface="+mn-lt"/>
                <a:ea typeface="+mn-ea"/>
                <a:cs typeface="+mn-cs"/>
              </a:rPr>
              <a:t>Full-text search of policy documents is enabled by the Indexer for Blob Storage (which indexes text in the Word and PDF documents) and stores the results in an Azure Search index.</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Azure API Management is used as a proof of concept for the future goal to create a API Store for development teams and affiliated partners.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PowerApps enable authorized business users to build mobile and web (CRUD) applications that interact with SQL Database and Azure Storage, while Microsoft Flow enables them to orchestrate between services such as Office 365 email for sending mobile notifications.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solution uses user and application identities maintained in Azure Active Directory.</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a:solidFill>
                  <a:schemeClr val="tx1"/>
                </a:solidFill>
                <a:latin typeface="Segoe UI Semilight" panose="020B0402040204020203" pitchFamily="34" charset="0"/>
                <a:cs typeface="Segoe UI Semilight" panose="020B0402040204020203" pitchFamily="34" charset="0"/>
              </a:rPr>
              <a:t>What recommendations can you make to help Contoso manage its API inventory as it grows in the future? Are there services in Azure that can provide a proof of concept *API Store* experience now and serve as path to development in the future?</a:t>
            </a:r>
            <a:r>
              <a:rPr lang="en-US" sz="22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Azure API Management has features to help Contoso quickly build and scale an API ecosystem and grow into the future. APIs can be organized into Product groups to provide organization and AAD integration comes out of the box. It will be relatively easy to develop new customer channels for affiliated partners and provide controlled discoverability and lifecycle management to development teams.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1606450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What tools would you recommend Contoso use to migrate their database? How would you use these?</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Contoso could utilize the SQL Server Data Tools (SSDT) for Visual Studio to detect any incompatibilities and fix any detected issues. </a:t>
            </a:r>
          </a:p>
          <a:p>
            <a:pPr lvl="0"/>
            <a:r>
              <a:rPr lang="en-US" sz="2200" dirty="0">
                <a:solidFill>
                  <a:schemeClr val="tx1"/>
                </a:solidFill>
                <a:latin typeface="Segoe UI Semilight" panose="020B0402040204020203" pitchFamily="34" charset="0"/>
                <a:cs typeface="Segoe UI Semilight" panose="020B0402040204020203" pitchFamily="34" charset="0"/>
              </a:rPr>
              <a:t>- They could also utilize the SQL Azure Migration Wizard (SAMW) to perform the incompatibility testing and to actually perform the migration of schema and data, assuming the database is small to medium in size. </a:t>
            </a:r>
          </a:p>
          <a:p>
            <a:pPr lvl="0"/>
            <a:r>
              <a:rPr lang="en-US" sz="2200" dirty="0">
                <a:solidFill>
                  <a:schemeClr val="tx1"/>
                </a:solidFill>
                <a:latin typeface="Segoe UI Semilight" panose="020B0402040204020203" pitchFamily="34" charset="0"/>
                <a:cs typeface="Segoe UI Semilight" panose="020B0402040204020203" pitchFamily="34" charset="0"/>
              </a:rPr>
              <a:t>- If the database is large, then they should use SQL Server Management Studio (SSMS), backup to a BACPAC and import it into SQL DB (which creates the SQL DB).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 proof of concept that demonstrates the capabilities of Azure API Management can be put together quickly and can easily be scaled up to create the API Store experience Contoso is looking for.</a:t>
            </a:r>
            <a:endParaRPr lang="en-US" sz="2400" dirty="0">
              <a:solidFill>
                <a:schemeClr val="tx1"/>
              </a:solidFill>
              <a:latin typeface="Segoe UI Semilight" panose="020B0402040204020203" pitchFamily="34" charset="0"/>
              <a:cs typeface="Segoe UI Semilight" panose="020B0402040204020203" pitchFamily="34" charset="0"/>
            </a:endParaRP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6/25/2018 4:26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p>
          <a:p>
            <a:pPr marL="0" marR="0" lvl="0" indent="0" algn="l" defTabSz="914400" rtl="0" eaLnBrk="1" fontAlgn="auto" latinLnBrk="0" hangingPunct="1">
              <a:lnSpc>
                <a:spcPct val="100000"/>
              </a:lnSpc>
              <a:spcBef>
                <a:spcPts val="0"/>
              </a:spcBef>
              <a:spcAft>
                <a:spcPts val="882"/>
              </a:spcAft>
              <a:buClrTx/>
              <a:buSzTx/>
              <a:buFontTx/>
              <a:buNone/>
              <a:tabLst/>
              <a:defRPr/>
            </a:pPr>
            <a:r>
              <a:rPr lang="en-US" sz="1200" b="0" kern="1200" dirty="0">
                <a:solidFill>
                  <a:schemeClr val="tx1"/>
                </a:solidFill>
                <a:effectLst/>
                <a:latin typeface="+mn-lt"/>
                <a:ea typeface="+mn-ea"/>
                <a:cs typeface="+mn-cs"/>
              </a:rPr>
              <a:t>Contoso has multiple development teams and is concerned about duplication of effort and change management as they move more business logic to APIs. They also are considering opening a subset of APIs to a network </a:t>
            </a:r>
            <a:r>
              <a:rPr lang="en-US" sz="1200" b="0" kern="1200">
                <a:solidFill>
                  <a:schemeClr val="tx1"/>
                </a:solidFill>
                <a:effectLst/>
                <a:latin typeface="+mn-lt"/>
                <a:ea typeface="+mn-ea"/>
                <a:cs typeface="+mn-cs"/>
              </a:rPr>
              <a:t>of affiliated </a:t>
            </a:r>
            <a:r>
              <a:rPr lang="en-US" sz="1200" b="0" kern="1200" dirty="0">
                <a:solidFill>
                  <a:schemeClr val="tx1"/>
                </a:solidFill>
                <a:effectLst/>
                <a:latin typeface="+mn-lt"/>
                <a:ea typeface="+mn-ea"/>
                <a:cs typeface="+mn-cs"/>
              </a:rPr>
              <a:t>partners.</a:t>
            </a:r>
          </a:p>
          <a:p>
            <a:pPr>
              <a:spcAft>
                <a:spcPts val="882"/>
              </a:spcAft>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Contoso wants to modernize the architecture of their solution, while keeping it .NET based. </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a .NET developer-friendly way to implement their PolicyConnect mobile app for Android and iOS.</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are looking for ways to empower their business users to create their own internal mobile apps that help them streamline their processes without the time and resource investment that goes into implementing full scale mobile apps.</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to improve the management of application secrets.</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to make all of their policy documents full-text searchable, with the minimal amount of implementation effort.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interested in leveraging serverless technologies to speed up API development and are interested in a POC that can be used to retrieve policy documents from storage.</a:t>
            </a:r>
            <a:endParaRPr lang="en-US" sz="2800" dirty="0">
              <a:solidFill>
                <a:schemeClr val="tx1"/>
              </a:solidFill>
              <a:latin typeface="Segoe UI Semilight" panose="020B0402040204020203" pitchFamily="34" charset="0"/>
              <a:cs typeface="Segoe UI Semilight" panose="020B0402040204020203" pitchFamily="34" charset="0"/>
            </a:endParaRP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to migrate to SQL Database.</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Contoso wants to understand how to better deploy caching in their solution, both for the purpose of lessening load on the database and for providing scalable scoreboards.</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We’ve seen services like IFTTT that let business users automate processes, does Azure offer something similar?</a:t>
            </a: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Our developers have heard of Logic Apps, will these be replaced by Microsoft Flow?</a:t>
            </a: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We noticed that SQL Database does not support all the features we are accustomed to in SQL Server, not that we are using them currently. Specifically, we were thinking about Linked Servers, Database Mail, SQL Server Agent Jobs, and Service Broker. What are our options for these in Azure?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Moving everything to APIs sounds great but how can we stay on top of our API inventory and manage discoverability, security, lifecycle, and monitoring into the future? Is there something we could use to easily develop a proof of concept now?</a:t>
            </a:r>
          </a:p>
          <a:p>
            <a:pPr marL="342900" lvl="0" indent="-342900">
              <a:buFont typeface="Arial" panose="020B0604020202020204" pitchFamily="34" charset="0"/>
              <a:buChar char="•"/>
            </a:pPr>
            <a:endParaRPr lang="en-US" sz="2400" dirty="0">
              <a:solidFill>
                <a:schemeClr val="tx1"/>
              </a:solidFill>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4.png"/><Relationship Id="rId7"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5.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table.</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3393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 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Mirand Lark, General Manager,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B35902E9-3C1A-4055-89CB-A55A1498D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368" y="1089963"/>
            <a:ext cx="10078581" cy="5632384"/>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6379689" cy="5432182"/>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latin typeface="+mj-lt"/>
            </a:endParaRPr>
          </a:p>
          <a:p>
            <a:r>
              <a:rPr lang="en-US" sz="2600" dirty="0">
                <a:solidFill>
                  <a:schemeClr val="tx1"/>
                </a:solidFill>
                <a:latin typeface="Segoe UI Semilight" panose="020B0402040204020203" pitchFamily="34" charset="0"/>
                <a:cs typeface="Segoe UI Semilight" panose="020B0402040204020203" pitchFamily="34" charset="0"/>
              </a:rPr>
              <a:t>Build mobile with </a:t>
            </a:r>
            <a:r>
              <a:rPr lang="en-US" sz="2600" dirty="0" err="1">
                <a:solidFill>
                  <a:schemeClr val="tx1"/>
                </a:solidFill>
                <a:latin typeface="Segoe UI Semilight" panose="020B0402040204020203" pitchFamily="34" charset="0"/>
                <a:cs typeface="Segoe UI Semilight" panose="020B0402040204020203" pitchFamily="34" charset="0"/>
              </a:rPr>
              <a:t>Xamarin</a:t>
            </a:r>
            <a:endParaRPr lang="en-US" sz="2600" dirty="0">
              <a:solidFill>
                <a:schemeClr val="tx1"/>
              </a:solidFill>
              <a:latin typeface="Segoe UI Semilight" panose="020B0402040204020203" pitchFamily="34" charset="0"/>
              <a:cs typeface="Segoe UI Semilight" panose="020B0402040204020203" pitchFamily="34" charset="0"/>
            </a:endParaRPr>
          </a:p>
          <a:p>
            <a:r>
              <a:rPr lang="en-US" sz="2600" dirty="0">
                <a:solidFill>
                  <a:schemeClr val="tx1"/>
                </a:solidFill>
                <a:latin typeface="Segoe UI Semilight" panose="020B0402040204020203" pitchFamily="34" charset="0"/>
                <a:cs typeface="Segoe UI Semilight" panose="020B0402040204020203" pitchFamily="34" charset="0"/>
              </a:rPr>
              <a:t>Use an API App for the back-end</a:t>
            </a:r>
          </a:p>
          <a:p>
            <a:r>
              <a:rPr lang="en-US" sz="2600" dirty="0">
                <a:solidFill>
                  <a:schemeClr val="tx1"/>
                </a:solidFill>
                <a:latin typeface="Segoe UI Semilight" panose="020B0402040204020203" pitchFamily="34" charset="0"/>
                <a:cs typeface="Segoe UI Semilight" panose="020B0402040204020203" pitchFamily="34" charset="0"/>
              </a:rPr>
              <a:t>Host web site with a Web App</a:t>
            </a:r>
          </a:p>
          <a:p>
            <a:r>
              <a:rPr lang="en-US" sz="2600" dirty="0">
                <a:solidFill>
                  <a:schemeClr val="tx1"/>
                </a:solidFill>
                <a:latin typeface="Segoe UI Semilight" panose="020B0402040204020203" pitchFamily="34" charset="0"/>
                <a:cs typeface="Segoe UI Semilight" panose="020B0402040204020203" pitchFamily="34" charset="0"/>
              </a:rPr>
              <a:t>Use Azure Functions Proxies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Web App logo">
            <a:extLst>
              <a:ext uri="{FF2B5EF4-FFF2-40B4-BE49-F238E27FC236}">
                <a16:creationId xmlns:a16="http://schemas.microsoft.com/office/drawing/2014/main" id="{46D44F2C-8E3B-403A-8D1D-D06731584748}"/>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7" name="Picture 6" descr="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9" name="Picture 8" descr="Xamarin logo">
            <a:extLst>
              <a:ext uri="{FF2B5EF4-FFF2-40B4-BE49-F238E27FC236}">
                <a16:creationId xmlns:a16="http://schemas.microsoft.com/office/drawing/2014/main" id="{478DE890-B711-460F-AFC1-5239F05E5C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6" name="Picture 5" descr="Mobile device running the PolicyConnect mobile app" title="Mobile device">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513" y="589540"/>
            <a:ext cx="3310423" cy="590847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Use Key Vault to store sensitive application secrets like database connection strings</a:t>
            </a:r>
            <a:endParaRPr lang="en-US" sz="2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Key Vault with secrets">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API Management</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Contoso should use Azure API Management now to put together a proof of concept solution</a:t>
            </a:r>
            <a:endParaRPr lang="en-US" sz="2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CA5E667B-6201-4FBF-B306-202A12FA5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922" y="3036434"/>
            <a:ext cx="6426739" cy="3556936"/>
          </a:xfrm>
          <a:prstGeom prst="rect">
            <a:avLst/>
          </a:prstGeom>
        </p:spPr>
      </p:pic>
      <p:pic>
        <p:nvPicPr>
          <p:cNvPr id="8" name="Picture 7">
            <a:extLst>
              <a:ext uri="{FF2B5EF4-FFF2-40B4-BE49-F238E27FC236}">
                <a16:creationId xmlns:a16="http://schemas.microsoft.com/office/drawing/2014/main" id="{B2DB38DD-87CB-404E-8FB5-C854DA86AD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171" y="3209769"/>
            <a:ext cx="5279283" cy="2771624"/>
          </a:xfrm>
          <a:prstGeom prst="rect">
            <a:avLst/>
          </a:prstGeom>
        </p:spPr>
      </p:pic>
      <p:sp>
        <p:nvSpPr>
          <p:cNvPr id="9" name="Rectangle 8">
            <a:extLst>
              <a:ext uri="{FF2B5EF4-FFF2-40B4-BE49-F238E27FC236}">
                <a16:creationId xmlns:a16="http://schemas.microsoft.com/office/drawing/2014/main" id="{065DE207-C609-474C-B070-5205F304413C}"/>
              </a:ext>
            </a:extLst>
          </p:cNvPr>
          <p:cNvSpPr/>
          <p:nvPr/>
        </p:nvSpPr>
        <p:spPr>
          <a:xfrm>
            <a:off x="929959" y="6027727"/>
            <a:ext cx="3325719" cy="461665"/>
          </a:xfrm>
          <a:prstGeom prst="rect">
            <a:avLst/>
          </a:prstGeom>
        </p:spPr>
        <p:txBody>
          <a:bodyPr wrap="none">
            <a:spAutoFit/>
          </a:bodyPr>
          <a:lstStyle/>
          <a:p>
            <a:r>
              <a:rPr lang="en-US" sz="2400" dirty="0">
                <a:latin typeface="Segoe UI Semilight" panose="020B0402040204020203" pitchFamily="34" charset="0"/>
                <a:cs typeface="Segoe UI Semilight" panose="020B0402040204020203" pitchFamily="34" charset="0"/>
              </a:rPr>
              <a:t>Azure API Management</a:t>
            </a:r>
            <a:endParaRPr lang="en-US" sz="2400" dirty="0"/>
          </a:p>
        </p:txBody>
      </p:sp>
    </p:spTree>
    <p:extLst>
      <p:ext uri="{BB962C8B-B14F-4D97-AF65-F5344CB8AC3E}">
        <p14:creationId xmlns:p14="http://schemas.microsoft.com/office/powerpoint/2010/main" val="141397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24396" y="1189177"/>
            <a:ext cx="6663471" cy="376880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Migrate database to Azure SQL using:</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SQL Server Data Tools (SSDT) for Visual</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or</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SQL Azure Migration Wizard (SAMW)</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or</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SQL Server Management Studio (SSMS)</a:t>
            </a: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9" name="Picture 8" descr="SQL Azure Migration Wizard results screen" title="Database migration results screen">
            <a:extLst>
              <a:ext uri="{FF2B5EF4-FFF2-40B4-BE49-F238E27FC236}">
                <a16:creationId xmlns:a16="http://schemas.microsoft.com/office/drawing/2014/main" id="{A9EC0276-46D4-42F7-8BB1-DC051C062266}"/>
              </a:ext>
            </a:extLst>
          </p:cNvPr>
          <p:cNvPicPr/>
          <p:nvPr/>
        </p:nvPicPr>
        <p:blipFill>
          <a:blip r:embed="rId3"/>
          <a:stretch>
            <a:fillRect/>
          </a:stretch>
        </p:blipFill>
        <p:spPr>
          <a:xfrm>
            <a:off x="6896631" y="1189176"/>
            <a:ext cx="5073293" cy="4754150"/>
          </a:xfrm>
          <a:prstGeom prst="rect">
            <a:avLst/>
          </a:prstGeom>
        </p:spPr>
      </p:pic>
      <p:pic>
        <p:nvPicPr>
          <p:cNvPr id="6" name="Picture 5" descr="SQL Server to Azure SQL Database migration" title="Database migration">
            <a:extLst>
              <a:ext uri="{FF2B5EF4-FFF2-40B4-BE49-F238E27FC236}">
                <a16:creationId xmlns:a16="http://schemas.microsoft.com/office/drawing/2014/main" id="{5A922C93-3A76-4EC1-B7A3-95E07455BD18}"/>
              </a:ext>
            </a:extLst>
          </p:cNvPr>
          <p:cNvPicPr>
            <a:picLocks noChangeAspect="1"/>
          </p:cNvPicPr>
          <p:nvPr/>
        </p:nvPicPr>
        <p:blipFill>
          <a:blip r:embed="rId4"/>
          <a:stretch>
            <a:fillRect/>
          </a:stretch>
        </p:blipFill>
        <p:spPr>
          <a:xfrm>
            <a:off x="619432" y="4519830"/>
            <a:ext cx="4842387" cy="1886426"/>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7810669" cy="1868204"/>
          </a:xfrm>
          <a:prstGeom prst="rect">
            <a:avLst/>
          </a:prstGeom>
          <a:noFill/>
        </p:spPr>
        <p:txBody>
          <a:bodyPr wrap="square" lIns="182880" tIns="146304" rIns="182880" bIns="146304" rtlCol="0">
            <a:spAutoFit/>
          </a:bodyPr>
          <a:lstStyle/>
          <a:p>
            <a:pPr>
              <a:lnSpc>
                <a:spcPct val="90000"/>
              </a:lnSpc>
              <a:spcAft>
                <a:spcPts val="600"/>
              </a:spcAft>
              <a:defRPr/>
            </a:pPr>
            <a:r>
              <a:rPr lang="en-US" sz="3600" dirty="0">
                <a:solidFill>
                  <a:srgbClr val="FFFFFF"/>
                </a:solidFill>
              </a:rPr>
              <a:t>Abstract</a:t>
            </a:r>
            <a:endParaRPr lang="en-US" sz="2400" dirty="0"/>
          </a:p>
          <a:p>
            <a:pPr lvl="0">
              <a:lnSpc>
                <a:spcPct val="90000"/>
              </a:lnSpc>
              <a:spcAft>
                <a:spcPts val="600"/>
              </a:spcAft>
              <a:defRPr/>
            </a:pPr>
            <a:r>
              <a:rPr lang="en-US" sz="2400" dirty="0"/>
              <a:t>Modernize legacy </a:t>
            </a:r>
            <a:r>
              <a:rPr lang="en-US" sz="2400" dirty="0" err="1"/>
              <a:t>on-premise</a:t>
            </a:r>
            <a:r>
              <a:rPr lang="en-US" sz="2400" dirty="0"/>
              <a:t> applications and infrastructure using several cloud services, while adding a mix of web and mobile services, all secured using AAD.</a:t>
            </a:r>
            <a:endParaRPr kumimoji="0" lang="en-US" sz="2400" b="0" i="0" u="none" strike="noStrike" kern="1200" cap="none" spc="0" normalizeH="0" baseline="0" noProof="0" dirty="0">
              <a:ln>
                <a:noFill/>
              </a:ln>
              <a:solidFill>
                <a:srgbClr val="FFFFFF"/>
              </a:solidFill>
              <a:effectLst/>
              <a:uLnTx/>
              <a:uFillTx/>
              <a:latin typeface="Segoe UI Semilight"/>
            </a:endParaRP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
        <p:nvSpPr>
          <p:cNvPr id="3" name="TextBox 2">
            <a:extLst>
              <a:ext uri="{FF2B5EF4-FFF2-40B4-BE49-F238E27FC236}">
                <a16:creationId xmlns:a16="http://schemas.microsoft.com/office/drawing/2014/main" id="{34AC1647-E127-4EB2-AEDF-2E534125F922}"/>
              </a:ext>
            </a:extLst>
          </p:cNvPr>
          <p:cNvSpPr txBox="1"/>
          <p:nvPr/>
        </p:nvSpPr>
        <p:spPr>
          <a:xfrm>
            <a:off x="340285" y="3051088"/>
            <a:ext cx="10992112" cy="36594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Learning objectives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Use Azure App Services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Protect app secrets using Key Vault</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Empower business users to create ad-hoc CRUD mobile apps with PowerApps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Centralize authorization across Azure services using AAD</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Orchestrate between services such as Office 365 email and mobile using Flow</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Use Search to make files full</a:t>
            </a:r>
            <a:r>
              <a:rPr lang="en-US" sz="2400" dirty="0">
                <a:solidFill>
                  <a:srgbClr val="FFFFFF"/>
                </a:solidFill>
                <a:latin typeface="Segoe UI Semilight" panose="020B0402040204020203" pitchFamily="34" charset="0"/>
                <a:cs typeface="Segoe UI Semilight" panose="020B0402040204020203" pitchFamily="34" charset="0"/>
              </a:rPr>
              <a:t>-</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text searchable</a:t>
            </a:r>
          </a:p>
          <a:p>
            <a:pPr marL="342900" lvl="0" indent="-342900">
              <a:lnSpc>
                <a:spcPct val="90000"/>
              </a:lnSpc>
              <a:spcAft>
                <a:spcPts val="600"/>
              </a:spcAft>
              <a:buFont typeface="Arial" panose="020B0604020202020204" pitchFamily="34" charset="0"/>
              <a:buChar char="•"/>
              <a:defRPr/>
            </a:pPr>
            <a:r>
              <a:rPr lang="en-US" sz="2400" dirty="0">
                <a:solidFill>
                  <a:srgbClr val="FFFFFF"/>
                </a:solidFill>
                <a:latin typeface="Segoe UI Semilight" panose="020B0402040204020203" pitchFamily="34" charset="0"/>
                <a:cs typeface="Segoe UI Semilight" panose="020B0402040204020203" pitchFamily="34" charset="0"/>
              </a:rPr>
              <a:t>Explore the benefits of using Azure API Management</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9196408" cy="197676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Redis Cache to reduce load on database and implement scoreboards</a:t>
            </a:r>
          </a:p>
          <a:p>
            <a:pPr marL="0" indent="0">
              <a:spcAft>
                <a:spcPts val="882"/>
              </a:spcAft>
              <a:buNone/>
            </a:pPr>
            <a:endParaRPr lang="en-US" sz="1800" dirty="0">
              <a:solidFill>
                <a:schemeClr val="tx1"/>
              </a:solidFill>
            </a:endParaRPr>
          </a:p>
        </p:txBody>
      </p:sp>
      <p:sp>
        <p:nvSpPr>
          <p:cNvPr id="2" name="Title 1" descr="Redis cache-aside pattern" title="Redis Cache-aside pattern"/>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aphicFrame>
        <p:nvGraphicFramePr>
          <p:cNvPr id="20" name="Table 19" descr="Screenshot of Redis HyperLogLog" title="Redis HyperLogLog">
            <a:extLst>
              <a:ext uri="{FF2B5EF4-FFF2-40B4-BE49-F238E27FC236}">
                <a16:creationId xmlns:a16="http://schemas.microsoft.com/office/drawing/2014/main" id="{CCE229EA-0E62-4C09-B8F1-B999ED9947D4}"/>
              </a:ext>
            </a:extLst>
          </p:cNvPr>
          <p:cNvGraphicFramePr>
            <a:graphicFrameLocks noGrp="1"/>
          </p:cNvGraphicFramePr>
          <p:nvPr>
            <p:extLst>
              <p:ext uri="{D42A27DB-BD31-4B8C-83A1-F6EECF244321}">
                <p14:modId xmlns:p14="http://schemas.microsoft.com/office/powerpoint/2010/main" val="1387693195"/>
              </p:ext>
            </p:extLst>
          </p:nvPr>
        </p:nvGraphicFramePr>
        <p:xfrm>
          <a:off x="8414211" y="3325786"/>
          <a:ext cx="3212398" cy="2275840"/>
        </p:xfrm>
        <a:graphic>
          <a:graphicData uri="http://schemas.openxmlformats.org/drawingml/2006/table">
            <a:tbl>
              <a:tblPr firstRow="1" bandRow="1">
                <a:tableStyleId>{5C22544A-7EE6-4342-B048-85BDC9FD1C3A}</a:tableStyleId>
              </a:tblPr>
              <a:tblGrid>
                <a:gridCol w="1606199">
                  <a:extLst>
                    <a:ext uri="{9D8B030D-6E8A-4147-A177-3AD203B41FA5}">
                      <a16:colId xmlns:a16="http://schemas.microsoft.com/office/drawing/2014/main" val="1768107674"/>
                    </a:ext>
                  </a:extLst>
                </a:gridCol>
                <a:gridCol w="1606199">
                  <a:extLst>
                    <a:ext uri="{9D8B030D-6E8A-4147-A177-3AD203B41FA5}">
                      <a16:colId xmlns:a16="http://schemas.microsoft.com/office/drawing/2014/main" val="895652764"/>
                    </a:ext>
                  </a:extLst>
                </a:gridCol>
              </a:tblGrid>
              <a:tr h="370840">
                <a:tc gridSpan="2">
                  <a:txBody>
                    <a:bodyPr/>
                    <a:lstStyle/>
                    <a:p>
                      <a:r>
                        <a:rPr lang="en-US" sz="2000" dirty="0"/>
                        <a:t>Redis HyperLogLog</a:t>
                      </a:r>
                    </a:p>
                  </a:txBody>
                  <a:tcPr/>
                </a:tc>
                <a:tc hMerge="1">
                  <a:txBody>
                    <a:bodyPr/>
                    <a:lstStyle/>
                    <a:p>
                      <a:endParaRPr lang="en-US"/>
                    </a:p>
                  </a:txBody>
                  <a:tcPr/>
                </a:tc>
                <a:extLst>
                  <a:ext uri="{0D108BD9-81ED-4DB2-BD59-A6C34878D82A}">
                    <a16:rowId xmlns:a16="http://schemas.microsoft.com/office/drawing/2014/main" val="1506803444"/>
                  </a:ext>
                </a:extLst>
              </a:tr>
              <a:tr h="370840">
                <a:tc>
                  <a:txBody>
                    <a:bodyPr/>
                    <a:lstStyle/>
                    <a:p>
                      <a:r>
                        <a:rPr lang="en-US" sz="2000" b="1" dirty="0"/>
                        <a:t>username</a:t>
                      </a:r>
                    </a:p>
                  </a:txBody>
                  <a:tcPr/>
                </a:tc>
                <a:tc>
                  <a:txBody>
                    <a:bodyPr/>
                    <a:lstStyle/>
                    <a:p>
                      <a:r>
                        <a:rPr lang="en-US" sz="2000" b="1" dirty="0"/>
                        <a:t>count</a:t>
                      </a:r>
                    </a:p>
                  </a:txBody>
                  <a:tcPr/>
                </a:tc>
                <a:extLst>
                  <a:ext uri="{0D108BD9-81ED-4DB2-BD59-A6C34878D82A}">
                    <a16:rowId xmlns:a16="http://schemas.microsoft.com/office/drawing/2014/main" val="4268388891"/>
                  </a:ext>
                </a:extLst>
              </a:tr>
              <a:tr h="370840">
                <a:tc>
                  <a:txBody>
                    <a:bodyPr/>
                    <a:lstStyle/>
                    <a:p>
                      <a:r>
                        <a:rPr lang="en-US" dirty="0"/>
                        <a:t>custserv89</a:t>
                      </a:r>
                    </a:p>
                  </a:txBody>
                  <a:tcPr/>
                </a:tc>
                <a:tc>
                  <a:txBody>
                    <a:bodyPr/>
                    <a:lstStyle/>
                    <a:p>
                      <a:r>
                        <a:rPr lang="en-US" dirty="0"/>
                        <a:t>9834793</a:t>
                      </a:r>
                    </a:p>
                  </a:txBody>
                  <a:tcPr/>
                </a:tc>
                <a:extLst>
                  <a:ext uri="{0D108BD9-81ED-4DB2-BD59-A6C34878D82A}">
                    <a16:rowId xmlns:a16="http://schemas.microsoft.com/office/drawing/2014/main" val="254531751"/>
                  </a:ext>
                </a:extLst>
              </a:tr>
              <a:tr h="370840">
                <a:tc>
                  <a:txBody>
                    <a:bodyPr/>
                    <a:lstStyle/>
                    <a:p>
                      <a:r>
                        <a:rPr lang="en-US" dirty="0"/>
                        <a:t>alrickman</a:t>
                      </a:r>
                    </a:p>
                  </a:txBody>
                  <a:tcPr/>
                </a:tc>
                <a:tc>
                  <a:txBody>
                    <a:bodyPr/>
                    <a:lstStyle/>
                    <a:p>
                      <a:r>
                        <a:rPr lang="en-US" dirty="0"/>
                        <a:t>9453452</a:t>
                      </a:r>
                    </a:p>
                  </a:txBody>
                  <a:tcPr/>
                </a:tc>
                <a:extLst>
                  <a:ext uri="{0D108BD9-81ED-4DB2-BD59-A6C34878D82A}">
                    <a16:rowId xmlns:a16="http://schemas.microsoft.com/office/drawing/2014/main" val="3353271366"/>
                  </a:ext>
                </a:extLst>
              </a:tr>
              <a:tr h="370840">
                <a:tc>
                  <a:txBody>
                    <a:bodyPr/>
                    <a:lstStyle/>
                    <a:p>
                      <a:r>
                        <a:rPr lang="en-US" dirty="0"/>
                        <a:t>sandrabrown</a:t>
                      </a:r>
                    </a:p>
                  </a:txBody>
                  <a:tcPr/>
                </a:tc>
                <a:tc>
                  <a:txBody>
                    <a:bodyPr/>
                    <a:lstStyle/>
                    <a:p>
                      <a:r>
                        <a:rPr lang="en-US" dirty="0"/>
                        <a:t>8350927</a:t>
                      </a:r>
                    </a:p>
                  </a:txBody>
                  <a:tcPr/>
                </a:tc>
                <a:extLst>
                  <a:ext uri="{0D108BD9-81ED-4DB2-BD59-A6C34878D82A}">
                    <a16:rowId xmlns:a16="http://schemas.microsoft.com/office/drawing/2014/main" val="2145997131"/>
                  </a:ext>
                </a:extLst>
              </a:tr>
              <a:tr h="370840">
                <a:tc>
                  <a:txBody>
                    <a:bodyPr/>
                    <a:lstStyle/>
                    <a:p>
                      <a:r>
                        <a:rPr lang="en-US" dirty="0"/>
                        <a:t>vishwashn</a:t>
                      </a:r>
                    </a:p>
                  </a:txBody>
                  <a:tcPr/>
                </a:tc>
                <a:tc>
                  <a:txBody>
                    <a:bodyPr/>
                    <a:lstStyle/>
                    <a:p>
                      <a:r>
                        <a:rPr lang="en-US" dirty="0"/>
                        <a:t>8277314</a:t>
                      </a:r>
                    </a:p>
                  </a:txBody>
                  <a:tcPr/>
                </a:tc>
                <a:extLst>
                  <a:ext uri="{0D108BD9-81ED-4DB2-BD59-A6C34878D82A}">
                    <a16:rowId xmlns:a16="http://schemas.microsoft.com/office/drawing/2014/main" val="1465998208"/>
                  </a:ext>
                </a:extLst>
              </a:tr>
            </a:tbl>
          </a:graphicData>
        </a:graphic>
      </p:graphicFrame>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pic>
        <p:nvPicPr>
          <p:cNvPr id="5" name="Picture 4" descr="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6411853" cy="2362739"/>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Enable full-text search of policy documents with Azure Search</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a:extLst>
              <a:ext uri="{FF2B5EF4-FFF2-40B4-BE49-F238E27FC236}">
                <a16:creationId xmlns:a16="http://schemas.microsoft.com/office/drawing/2014/main" id="{D39F05C5-A027-4F6F-A1E8-50D35E4CD55A}"/>
              </a:ext>
            </a:extLst>
          </p:cNvPr>
          <p:cNvSpPr txBox="1"/>
          <p:nvPr/>
        </p:nvSpPr>
        <p:spPr>
          <a:xfrm>
            <a:off x="1450670" y="5870422"/>
            <a:ext cx="560794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Search + Indexer for Azure Storage blobs</a:t>
            </a:r>
          </a:p>
        </p:txBody>
      </p:sp>
      <p:pic>
        <p:nvPicPr>
          <p:cNvPr id="7" name="Picture 6" descr="Mobile device running the PolicyConnect mobile app" title="Mobile device">
            <a:extLst>
              <a:ext uri="{FF2B5EF4-FFF2-40B4-BE49-F238E27FC236}">
                <a16:creationId xmlns:a16="http://schemas.microsoft.com/office/drawing/2014/main" id="{7EED6849-0D36-4800-A3E4-F933FC2AB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pic>
        <p:nvPicPr>
          <p:cNvPr id="5" name="Picture 4" descr="Azure Search indexer for Azure Storage blobs" title="Azure Search Indexer">
            <a:extLst>
              <a:ext uri="{FF2B5EF4-FFF2-40B4-BE49-F238E27FC236}">
                <a16:creationId xmlns:a16="http://schemas.microsoft.com/office/drawing/2014/main" id="{F81245EB-DA1B-4B2B-921C-31208A621E0E}"/>
              </a:ext>
            </a:extLst>
          </p:cNvPr>
          <p:cNvPicPr>
            <a:picLocks noChangeAspect="1"/>
          </p:cNvPicPr>
          <p:nvPr/>
        </p:nvPicPr>
        <p:blipFill>
          <a:blip r:embed="rId4"/>
          <a:stretch>
            <a:fillRect/>
          </a:stretch>
        </p:blipFill>
        <p:spPr>
          <a:xfrm>
            <a:off x="1450670" y="3835605"/>
            <a:ext cx="5713618" cy="2034817"/>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5840" cy="2799261"/>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endParaRPr>
          </a:p>
          <a:p>
            <a:r>
              <a:rPr lang="en-US" sz="2800" dirty="0">
                <a:solidFill>
                  <a:schemeClr val="tx1"/>
                </a:solidFill>
                <a:latin typeface="Segoe UI Semilight" panose="020B0402040204020203" pitchFamily="34" charset="0"/>
                <a:cs typeface="Segoe UI Semilight" panose="020B0402040204020203" pitchFamily="34" charset="0"/>
              </a:rPr>
              <a:t>Enable business users to create their own internal mobile apps using </a:t>
            </a:r>
            <a:r>
              <a:rPr lang="en-US" sz="2800" dirty="0" err="1">
                <a:solidFill>
                  <a:schemeClr val="tx1"/>
                </a:solidFill>
                <a:latin typeface="Segoe UI Semilight" panose="020B0402040204020203" pitchFamily="34" charset="0"/>
                <a:cs typeface="Segoe UI Semilight" panose="020B0402040204020203" pitchFamily="34" charset="0"/>
              </a:rPr>
              <a:t>PowerApps</a:t>
            </a:r>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They can use Microsoft Flow to create ad-hoc automated processes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 name="Picture 7" descr="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Business users can create an automated email workflow with Microsoft Flow in 3 easy steps:</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priority.</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email.</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User would install Microsoft Flow app to receive notifications.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7105" y="1085193"/>
            <a:ext cx="2169751" cy="2169751"/>
          </a:xfrm>
          <a:prstGeom prst="rect">
            <a:avLst/>
          </a:prstGeom>
        </p:spPr>
      </p:pic>
      <p:pic>
        <p:nvPicPr>
          <p:cNvPr id="9" name="Picture 2" descr="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3542723" y="5218145"/>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8333" y="5148284"/>
            <a:ext cx="1502177" cy="1502177"/>
          </a:xfrm>
          <a:prstGeom prst="rect">
            <a:avLst/>
          </a:prstGeom>
        </p:spPr>
      </p:pic>
      <p:pic>
        <p:nvPicPr>
          <p:cNvPr id="11" name="Picture 10" descr="Web Apps logo">
            <a:extLst>
              <a:ext uri="{FF2B5EF4-FFF2-40B4-BE49-F238E27FC236}">
                <a16:creationId xmlns:a16="http://schemas.microsoft.com/office/drawing/2014/main" id="{B46665D2-8258-4102-8B61-95D0B3FDCD0C}"/>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393406" y="5181721"/>
            <a:ext cx="1363035" cy="1363035"/>
          </a:xfrm>
          <a:prstGeom prst="rect">
            <a:avLst/>
          </a:prstGeom>
        </p:spPr>
      </p:pic>
      <p:sp>
        <p:nvSpPr>
          <p:cNvPr id="4" name="TextBox 3"/>
          <p:cNvSpPr txBox="1"/>
          <p:nvPr/>
        </p:nvSpPr>
        <p:spPr>
          <a:xfrm>
            <a:off x="-256858" y="1085193"/>
            <a:ext cx="10613666" cy="3988784"/>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automate our processes?</a:t>
            </a:r>
          </a:p>
          <a:p>
            <a:pPr marL="907645"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Will Microsoft Flow replace Logic Apps?</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Is there really a way to securely store application secrets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stay on top of a growing API ecosystem?</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won’t have all of the SQL features available to us in the cloud.</a:t>
            </a:r>
          </a:p>
          <a:p>
            <a:pPr marL="571500" indent="-571500">
              <a:spcAft>
                <a:spcPts val="882"/>
              </a:spcAft>
              <a:buFont typeface="Arial" panose="020B0604020202020204" pitchFamily="34" charset="0"/>
              <a:buChar char="•"/>
            </a:pPr>
            <a:endParaRPr lang="en-US" sz="2400" dirty="0"/>
          </a:p>
        </p:txBody>
      </p:sp>
      <p:pic>
        <p:nvPicPr>
          <p:cNvPr id="6" name="Picture 5">
            <a:extLst>
              <a:ext uri="{FF2B5EF4-FFF2-40B4-BE49-F238E27FC236}">
                <a16:creationId xmlns:a16="http://schemas.microsoft.com/office/drawing/2014/main" id="{8735453B-3738-44E8-920A-A206F8938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8695" y="5086308"/>
            <a:ext cx="3006949" cy="1578649"/>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“Microsoft has done a very smart job with the technology they have put into the cloud, so that applications are modifiable, interoperable and secure…we couldn’t be happier running PolicyConnect on Azure.”</a:t>
            </a:r>
          </a:p>
          <a:p>
            <a:pPr marL="0" indent="0">
              <a:buNone/>
            </a:pPr>
            <a:endParaRPr lang="en-US" sz="2800" i="1" dirty="0">
              <a:solidFill>
                <a:schemeClr val="tx1"/>
              </a:solidFill>
            </a:endParaRPr>
          </a:p>
          <a:p>
            <a:pPr marL="0" indent="0">
              <a:buNone/>
            </a:pPr>
            <a:r>
              <a:rPr lang="en-US" sz="2800" dirty="0">
                <a:solidFill>
                  <a:schemeClr val="tx1"/>
                </a:solidFill>
              </a:rPr>
              <a:t>Mirand Lark,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524801"/>
            <a:ext cx="6839186" cy="4325013"/>
          </a:xfrm>
        </p:spPr>
        <p:txBody>
          <a:bodyPr>
            <a:noAutofit/>
          </a:bodyPr>
          <a:lstStyle/>
          <a:p>
            <a:r>
              <a:rPr lang="en-US" sz="3600" dirty="0">
                <a:solidFill>
                  <a:schemeClr val="tx1"/>
                </a:solidFill>
                <a:latin typeface="+mj-lt"/>
              </a:rPr>
              <a:t>Contoso, Ltd. provides a full range of long-term insurance services to help underinsured people</a:t>
            </a:r>
          </a:p>
          <a:p>
            <a:endParaRPr lang="en-US" sz="3600" dirty="0">
              <a:solidFill>
                <a:schemeClr val="tx1"/>
              </a:solidFill>
              <a:latin typeface="+mj-lt"/>
            </a:endParaRPr>
          </a:p>
          <a:p>
            <a:r>
              <a:rPr lang="en-US" sz="3600" dirty="0">
                <a:solidFill>
                  <a:schemeClr val="tx1"/>
                </a:solidFill>
                <a:latin typeface="+mj-lt"/>
              </a:rPr>
              <a:t>They are trying to cope with being overloaded due to </a:t>
            </a:r>
            <a:br>
              <a:rPr lang="en-US" sz="3600" dirty="0">
                <a:solidFill>
                  <a:schemeClr val="tx1"/>
                </a:solidFill>
                <a:latin typeface="+mj-lt"/>
              </a:rPr>
            </a:br>
            <a:r>
              <a:rPr lang="en-US" sz="3600" dirty="0">
                <a:solidFill>
                  <a:schemeClr val="tx1"/>
                </a:solidFill>
                <a:latin typeface="+mj-lt"/>
              </a:rPr>
              <a:t>faster-than-expected growth</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06044" y="1299456"/>
            <a:ext cx="4369703" cy="4884776"/>
          </a:xfrm>
        </p:spPr>
        <p:txBody>
          <a:bodyPr>
            <a:noAutofit/>
          </a:bodyPr>
          <a:lstStyle/>
          <a:p>
            <a:r>
              <a:rPr lang="en-US" sz="2800" dirty="0">
                <a:solidFill>
                  <a:schemeClr val="tx1"/>
                </a:solidFill>
                <a:latin typeface="+mj-lt"/>
              </a:rPr>
              <a:t>Contoso, Ltd. created a custom Windows Forms app called PolicyConnect for their employees to manage policy holder information</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latin typeface="+mj-lt"/>
              </a:rPr>
              <a:t>Their data is stored in </a:t>
            </a:r>
            <a:br>
              <a:rPr lang="en-US" sz="2800" dirty="0">
                <a:solidFill>
                  <a:schemeClr val="tx1"/>
                </a:solidFill>
                <a:latin typeface="+mj-lt"/>
              </a:rPr>
            </a:br>
            <a:r>
              <a:rPr lang="en-US" sz="2800" dirty="0">
                <a:solidFill>
                  <a:schemeClr val="tx1"/>
                </a:solidFill>
                <a:latin typeface="+mj-lt"/>
              </a:rPr>
              <a:t>a SQL Server 2008 database, and a file server on their local</a:t>
            </a:r>
            <a:br>
              <a:rPr lang="en-US" sz="2800" dirty="0">
                <a:solidFill>
                  <a:schemeClr val="tx1"/>
                </a:solidFill>
                <a:latin typeface="+mj-lt"/>
              </a:rPr>
            </a:br>
            <a:r>
              <a:rPr lang="en-US" sz="2800" dirty="0">
                <a:solidFill>
                  <a:schemeClr val="tx1"/>
                </a:solidFill>
                <a:latin typeface="+mj-lt"/>
              </a:rPr>
              <a:t> area network</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60" y="547859"/>
            <a:ext cx="4234239" cy="1767889"/>
          </a:xfrm>
          <a:prstGeom prst="rect">
            <a:avLst/>
          </a:prstGeom>
        </p:spPr>
      </p:pic>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2548804"/>
            <a:ext cx="7535764" cy="3944685"/>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Power Apps icon">
            <a:extLst>
              <a:ext uri="{FF2B5EF4-FFF2-40B4-BE49-F238E27FC236}">
                <a16:creationId xmlns:a16="http://schemas.microsoft.com/office/drawing/2014/main" id="{FB58AE5F-9269-4277-AD00-50DBCB948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pic>
        <p:nvPicPr>
          <p:cNvPr id="5" name="Picture 4" descr="Email icon">
            <a:extLst>
              <a:ext uri="{FF2B5EF4-FFF2-40B4-BE49-F238E27FC236}">
                <a16:creationId xmlns:a16="http://schemas.microsoft.com/office/drawing/2014/main" id="{499F88A8-6615-450A-8993-5AD3518D43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pic>
        <p:nvPicPr>
          <p:cNvPr id="15" name="Picture 14" descr="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Employees rely on email as a workflow engine for document management tasks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to make policy holder system available through web and mobile applications without VPN</a:t>
            </a:r>
          </a:p>
        </p:txBody>
      </p:sp>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Would like options to gain insights without requiring custom development each time</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Graphic 6" descr="Eye icon">
            <a:extLst>
              <a:ext uri="{FF2B5EF4-FFF2-40B4-BE49-F238E27FC236}">
                <a16:creationId xmlns:a16="http://schemas.microsoft.com/office/drawing/2014/main" id="{7C1C5C99-011D-4C0D-9142-F28D489748B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71095" y="4249202"/>
            <a:ext cx="1347479" cy="1347479"/>
          </a:xfrm>
          <a:prstGeom prst="rect">
            <a:avLst/>
          </a:prstGeom>
        </p:spPr>
      </p:pic>
      <p:pic>
        <p:nvPicPr>
          <p:cNvPr id="9" name="Graphic 8" descr="Bar chart icon">
            <a:extLst>
              <a:ext uri="{FF2B5EF4-FFF2-40B4-BE49-F238E27FC236}">
                <a16:creationId xmlns:a16="http://schemas.microsoft.com/office/drawing/2014/main" id="{A41136D7-1185-4475-A71D-511157010FF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22904" y="835107"/>
            <a:ext cx="1443859" cy="1443859"/>
          </a:xfrm>
          <a:prstGeom prst="rect">
            <a:avLst/>
          </a:prstGeom>
        </p:spPr>
      </p:pic>
      <p:pic>
        <p:nvPicPr>
          <p:cNvPr id="11" name="Graphic 10" descr="Puzzle icon">
            <a:extLst>
              <a:ext uri="{FF2B5EF4-FFF2-40B4-BE49-F238E27FC236}">
                <a16:creationId xmlns:a16="http://schemas.microsoft.com/office/drawing/2014/main" id="{5EC81EF3-59AB-4538-A02A-1857882224B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00771" y="2724166"/>
            <a:ext cx="1288126" cy="1288126"/>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497042"/>
            <a:ext cx="9701856" cy="4572922"/>
          </a:xfrm>
        </p:spPr>
        <p:txBody>
          <a:bodyPr>
            <a:normAutofit fontScale="925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full-text search</a:t>
            </a:r>
          </a:p>
          <a:p>
            <a:pPr lvl="1"/>
            <a:r>
              <a:rPr lang="en-US" sz="3600" dirty="0">
                <a:solidFill>
                  <a:schemeClr val="tx1"/>
                </a:solidFill>
                <a:latin typeface="Segoe UI Semilight" panose="020B0402040204020203" pitchFamily="34" charset="0"/>
                <a:cs typeface="Segoe UI Semilight" panose="020B0402040204020203" pitchFamily="34" charset="0"/>
              </a:rPr>
              <a:t>Use </a:t>
            </a:r>
            <a:r>
              <a:rPr lang="en-US" sz="3600" dirty="0" err="1">
                <a:solidFill>
                  <a:schemeClr val="tx1"/>
                </a:solidFill>
                <a:latin typeface="Segoe UI Semilight" panose="020B0402040204020203" pitchFamily="34" charset="0"/>
                <a:cs typeface="Segoe UI Semilight" panose="020B0402040204020203" pitchFamily="34" charset="0"/>
              </a:rPr>
              <a:t>serverless</a:t>
            </a:r>
            <a:r>
              <a:rPr lang="en-US" sz="3600" dirty="0">
                <a:solidFill>
                  <a:schemeClr val="tx1"/>
                </a:solidFill>
                <a:latin typeface="Segoe UI Semilight" panose="020B0402040204020203" pitchFamily="34" charset="0"/>
                <a:cs typeface="Segoe UI Semilight" panose="020B0402040204020203" pitchFamily="34" charset="0"/>
              </a:rPr>
              <a:t> API technologies</a:t>
            </a:r>
          </a:p>
          <a:p>
            <a:pPr lvl="1"/>
            <a:r>
              <a:rPr lang="en-US" sz="3600" dirty="0">
                <a:solidFill>
                  <a:schemeClr val="tx1"/>
                </a:solidFill>
                <a:latin typeface="Segoe UI Semilight" panose="020B0402040204020203" pitchFamily="34" charset="0"/>
                <a:cs typeface="Segoe UI Semilight" panose="020B0402040204020203" pitchFamily="34" charset="0"/>
              </a:rPr>
              <a:t>Migrate to Azure SQL</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7" name="Graphic 6" descr="Key icon">
            <a:extLst>
              <a:ext uri="{FF2B5EF4-FFF2-40B4-BE49-F238E27FC236}">
                <a16:creationId xmlns:a16="http://schemas.microsoft.com/office/drawing/2014/main" id="{5438B829-CEFC-413B-B15B-DDA2452C80C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90888" y="3471579"/>
            <a:ext cx="914400" cy="914400"/>
          </a:xfrm>
          <a:prstGeom prst="rect">
            <a:avLst/>
          </a:prstGeom>
        </p:spPr>
      </p:pic>
      <p:pic>
        <p:nvPicPr>
          <p:cNvPr id="9" name="Graphic 8" descr="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11" name="Graphic 10" descr="Search icon">
            <a:extLst>
              <a:ext uri="{FF2B5EF4-FFF2-40B4-BE49-F238E27FC236}">
                <a16:creationId xmlns:a16="http://schemas.microsoft.com/office/drawing/2014/main" id="{7AAEC09D-AC5D-4276-B73B-F792901F31A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25911" y="4342914"/>
            <a:ext cx="914400" cy="914400"/>
          </a:xfrm>
          <a:prstGeom prst="rect">
            <a:avLst/>
          </a:prstGeom>
        </p:spPr>
      </p:pic>
      <p:pic>
        <p:nvPicPr>
          <p:cNvPr id="13" name="Graphic 12" descr="Mobile device icon">
            <a:extLst>
              <a:ext uri="{FF2B5EF4-FFF2-40B4-BE49-F238E27FC236}">
                <a16:creationId xmlns:a16="http://schemas.microsoft.com/office/drawing/2014/main" id="{31B50B0C-C074-4091-B6D7-15CEE888267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71096" y="2308845"/>
            <a:ext cx="914400" cy="914400"/>
          </a:xfrm>
          <a:prstGeom prst="rect">
            <a:avLst/>
          </a:prstGeom>
        </p:spPr>
      </p:pic>
      <p:pic>
        <p:nvPicPr>
          <p:cNvPr id="15" name="Graphic 14" descr="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579749"/>
            <a:ext cx="9159649" cy="4729152"/>
          </a:xfrm>
        </p:spPr>
        <p:txBody>
          <a:bodyPr>
            <a:normAutofit fontScale="77500" lnSpcReduction="2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Our API inventory will grow and we are concerned about how to best manage that.</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03CE0C5B-B6CB-4013-BA99-4B82231F49EE}">
  <ds:schemaRefs>
    <ds:schemaRef ds:uri="http://schemas.microsoft.com/sharepoint/v3/contenttype/forms"/>
  </ds:schemaRefs>
</ds:datastoreItem>
</file>

<file path=customXml/itemProps2.xml><?xml version="1.0" encoding="utf-8"?>
<ds:datastoreItem xmlns:ds="http://schemas.openxmlformats.org/officeDocument/2006/customXml" ds:itemID="{4CAFC3FF-061C-4B34-B3AB-D31BC23D7B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5C888F1-494A-4C55-8F6B-6BF7E63FDD35}">
  <ds:schemaRefs>
    <ds:schemaRef ds:uri="http://purl.org/dc/elements/1.1/"/>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2023ac63-7b75-4916-a9ee-591457758eee"/>
    <ds:schemaRef ds:uri="d9c797ad-d7c3-4982-82b7-81352a75e4a5"/>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2998</Words>
  <Application>Microsoft Office PowerPoint</Application>
  <PresentationFormat>Widescreen</PresentationFormat>
  <Paragraphs>270</Paragraphs>
  <Slides>26</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Calibri</vt:lpstr>
      <vt:lpstr>Consolas</vt:lpstr>
      <vt:lpstr>Segoe UI</vt:lpstr>
      <vt:lpstr>Segoe UI Light</vt:lpstr>
      <vt:lpstr>Segoe UI Semilight</vt:lpstr>
      <vt:lpstr>Wingdings</vt:lpstr>
      <vt:lpstr>2_Server and Cloud 2013</vt:lpstr>
      <vt:lpstr>C+E Readiness Template</vt:lpstr>
      <vt:lpstr>App modernization</vt:lpstr>
      <vt:lpstr>Abstract and learning objectives</vt:lpstr>
      <vt:lpstr>Step 1: Review the customer case study</vt:lpstr>
      <vt:lpstr>Customer situation </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 handling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2018-06-25T21:57:12Z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ies>
</file>